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4" autoAdjust="0"/>
    <p:restoredTop sz="94660"/>
  </p:normalViewPr>
  <p:slideViewPr>
    <p:cSldViewPr snapToGrid="0">
      <p:cViewPr varScale="1">
        <p:scale>
          <a:sx n="101" d="100"/>
          <a:sy n="101" d="100"/>
        </p:scale>
        <p:origin x="138" y="2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3" Type="http://schemas.openxmlformats.org/officeDocument/2006/relationships/slide" Target="slides/slide2.xml" /><Relationship Id="rId21" Type="http://schemas.openxmlformats.org/officeDocument/2006/relationships/theme" Target="theme/theme1.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slide" Target="slides/slide14.xml" /><Relationship Id="rId10" Type="http://schemas.openxmlformats.org/officeDocument/2006/relationships/slide" Target="slides/slide9.xml" /><Relationship Id="rId19" Type="http://schemas.openxmlformats.org/officeDocument/2006/relationships/presProps" Target="presProp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6/20/2022</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6/20/2022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6/20/2022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6/20/2022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6/20/2022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6/20/2022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6/20/2022</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image" Target="../media/image1.jpg"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6/20/2022</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7.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3" Type="http://schemas.openxmlformats.org/officeDocument/2006/relationships/hyperlink" Target="https://byjus.com/maths/transpose-of-a-matrix/" TargetMode="External" /><Relationship Id="rId2" Type="http://schemas.openxmlformats.org/officeDocument/2006/relationships/image" Target="../media/image1.jpg" /><Relationship Id="rId1" Type="http://schemas.openxmlformats.org/officeDocument/2006/relationships/slideLayout" Target="../slideLayouts/slideLayout7.xml" /></Relationships>
</file>

<file path=ppt/slides/_rels/slide10.xml.rels><?xml version="1.0" encoding="UTF-8" standalone="yes"?>
<Relationships xmlns="http://schemas.openxmlformats.org/package/2006/relationships"><Relationship Id="rId2" Type="http://schemas.openxmlformats.org/officeDocument/2006/relationships/hyperlink" Target="https://byjus.com/maths/eigen-values/" TargetMode="External"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7.xml" /></Relationships>
</file>

<file path=ppt/slides/_rels/slide13.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7.xml" /></Relationships>
</file>

<file path=ppt/slides/_rels/slide14.xml.rels><?xml version="1.0" encoding="UTF-8" standalone="yes"?>
<Relationships xmlns="http://schemas.openxmlformats.org/package/2006/relationships"><Relationship Id="rId3" Type="http://schemas.openxmlformats.org/officeDocument/2006/relationships/hyperlink" Target="https://www.cuemath.com/algebra/identity-matrix/" TargetMode="External" /><Relationship Id="rId2" Type="http://schemas.openxmlformats.org/officeDocument/2006/relationships/image" Target="../media/image7.jpeg"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2" Type="http://schemas.openxmlformats.org/officeDocument/2006/relationships/image" Target="../media/image8.png" /><Relationship Id="rId1" Type="http://schemas.openxmlformats.org/officeDocument/2006/relationships/slideLayout" Target="../slideLayouts/slideLayout7.xml" /></Relationships>
</file>

<file path=ppt/slides/_rels/slide16.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2" Type="http://schemas.openxmlformats.org/officeDocument/2006/relationships/image" Target="../media/image9.png" /><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TYPES OF MATRICES</a:t>
            </a:r>
          </a:p>
        </p:txBody>
      </p:sp>
      <p:sp>
        <p:nvSpPr>
          <p:cNvPr id="3" name="Subtitle 2"/>
          <p:cNvSpPr>
            <a:spLocks noGrp="1"/>
          </p:cNvSpPr>
          <p:nvPr>
            <p:ph type="subTitle" idx="1"/>
          </p:nvPr>
        </p:nvSpPr>
        <p:spPr/>
        <p:txBody>
          <a:bodyPr vert="horz" lIns="91440" tIns="91440" rIns="91440" bIns="91440" rtlCol="0" anchor="t">
            <a:normAutofit/>
          </a:bodyPr>
          <a:lstStyle/>
          <a:p>
            <a:r>
              <a:rPr lang="en-US" dirty="0"/>
              <a:t>(Unit 1)</a:t>
            </a:r>
          </a:p>
        </p:txBody>
      </p:sp>
    </p:spTree>
    <p:extLst>
      <p:ext uri="{BB962C8B-B14F-4D97-AF65-F5344CB8AC3E}">
        <p14:creationId xmlns:p14="http://schemas.microsoft.com/office/powerpoint/2010/main" val="128632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A8544-66BE-DCA6-174E-E3E575BBDF8F}"/>
              </a:ext>
            </a:extLst>
          </p:cNvPr>
          <p:cNvSpPr>
            <a:spLocks noGrp="1"/>
          </p:cNvSpPr>
          <p:nvPr>
            <p:ph type="title"/>
          </p:nvPr>
        </p:nvSpPr>
        <p:spPr>
          <a:xfrm>
            <a:off x="1451579" y="804519"/>
            <a:ext cx="9603275" cy="1049235"/>
          </a:xfrm>
        </p:spPr>
        <p:txBody>
          <a:bodyPr>
            <a:normAutofit/>
          </a:bodyPr>
          <a:lstStyle/>
          <a:p>
            <a:r>
              <a:rPr lang="en-US" dirty="0"/>
              <a:t>DEFINITION OF MATRIX</a:t>
            </a:r>
          </a:p>
        </p:txBody>
      </p:sp>
      <p:sp>
        <p:nvSpPr>
          <p:cNvPr id="6" name="Content Placeholder 5">
            <a:extLst>
              <a:ext uri="{FF2B5EF4-FFF2-40B4-BE49-F238E27FC236}">
                <a16:creationId xmlns:a16="http://schemas.microsoft.com/office/drawing/2014/main" id="{222A90F8-DB21-377B-34C8-9FD66688D0CE}"/>
              </a:ext>
            </a:extLst>
          </p:cNvPr>
          <p:cNvSpPr>
            <a:spLocks noGrp="1"/>
          </p:cNvSpPr>
          <p:nvPr>
            <p:ph idx="1"/>
          </p:nvPr>
        </p:nvSpPr>
        <p:spPr>
          <a:xfrm>
            <a:off x="1451579" y="2015734"/>
            <a:ext cx="4162555" cy="3450613"/>
          </a:xfrm>
        </p:spPr>
        <p:txBody>
          <a:bodyPr>
            <a:normAutofit/>
          </a:bodyPr>
          <a:lstStyle/>
          <a:p>
            <a:pPr>
              <a:lnSpc>
                <a:spcPct val="110000"/>
              </a:lnSpc>
            </a:pPr>
            <a:r>
              <a:rPr lang="en-US" sz="1700"/>
              <a:t>Matrices Definition</a:t>
            </a:r>
          </a:p>
          <a:p>
            <a:pPr>
              <a:lnSpc>
                <a:spcPct val="110000"/>
              </a:lnSpc>
            </a:pPr>
            <a:r>
              <a:rPr lang="en-US" sz="1700" b="1">
                <a:ea typeface="+mn-lt"/>
                <a:cs typeface="+mn-lt"/>
              </a:rPr>
              <a:t>Matrices</a:t>
            </a:r>
            <a:r>
              <a:rPr lang="en-US" sz="1700">
                <a:ea typeface="+mn-lt"/>
                <a:cs typeface="+mn-lt"/>
              </a:rPr>
              <a:t> are the ordered rectangular array of numbers, which are used to express linear equations. A matrix has rows and columns. we can also perform the mathematical operations on matrices such as addition, subtraction, multiplication of matrix. Suppose the number of rows is m and columns is n, then the matrix is represented as m × n matrix.</a:t>
            </a:r>
            <a:endParaRPr lang="en-US" sz="1700"/>
          </a:p>
          <a:p>
            <a:pPr>
              <a:lnSpc>
                <a:spcPct val="110000"/>
              </a:lnSpc>
            </a:pPr>
            <a:endParaRPr lang="en-US" sz="1700" b="1"/>
          </a:p>
          <a:p>
            <a:pPr>
              <a:lnSpc>
                <a:spcPct val="110000"/>
              </a:lnSpc>
            </a:pPr>
            <a:endParaRPr lang="en-US" sz="1700"/>
          </a:p>
        </p:txBody>
      </p:sp>
      <p:pic>
        <p:nvPicPr>
          <p:cNvPr id="7" name="Picture 7" descr="Chart, scatter chart&#10;&#10;Description automatically generated">
            <a:extLst>
              <a:ext uri="{FF2B5EF4-FFF2-40B4-BE49-F238E27FC236}">
                <a16:creationId xmlns:a16="http://schemas.microsoft.com/office/drawing/2014/main" id="{0B13764D-D161-FE37-40E1-50F1235121F0}"/>
              </a:ext>
            </a:extLst>
          </p:cNvPr>
          <p:cNvPicPr>
            <a:picLocks noChangeAspect="1"/>
          </p:cNvPicPr>
          <p:nvPr/>
        </p:nvPicPr>
        <p:blipFill>
          <a:blip r:embed="rId2"/>
          <a:stretch>
            <a:fillRect/>
          </a:stretch>
        </p:blipFill>
        <p:spPr>
          <a:xfrm>
            <a:off x="6094411" y="2613667"/>
            <a:ext cx="4960443" cy="2254746"/>
          </a:xfrm>
          <a:prstGeom prst="rect">
            <a:avLst/>
          </a:prstGeom>
        </p:spPr>
      </p:pic>
    </p:spTree>
    <p:extLst>
      <p:ext uri="{BB962C8B-B14F-4D97-AF65-F5344CB8AC3E}">
        <p14:creationId xmlns:p14="http://schemas.microsoft.com/office/powerpoint/2010/main" val="19411964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C2D3F-36F4-6AF4-3223-1074047F985E}"/>
              </a:ext>
            </a:extLst>
          </p:cNvPr>
          <p:cNvSpPr>
            <a:spLocks noGrp="1"/>
          </p:cNvSpPr>
          <p:nvPr>
            <p:ph type="title"/>
          </p:nvPr>
        </p:nvSpPr>
        <p:spPr/>
        <p:txBody>
          <a:bodyPr/>
          <a:lstStyle/>
          <a:p>
            <a:r>
              <a:rPr lang="en-US" dirty="0"/>
              <a:t>EQUALITY OF MATRICES</a:t>
            </a:r>
          </a:p>
        </p:txBody>
      </p:sp>
      <p:sp>
        <p:nvSpPr>
          <p:cNvPr id="3" name="Content Placeholder 2">
            <a:extLst>
              <a:ext uri="{FF2B5EF4-FFF2-40B4-BE49-F238E27FC236}">
                <a16:creationId xmlns:a16="http://schemas.microsoft.com/office/drawing/2014/main" id="{45E76672-F85F-4584-2B44-F011BF269744}"/>
              </a:ext>
            </a:extLst>
          </p:cNvPr>
          <p:cNvSpPr>
            <a:spLocks noGrp="1"/>
          </p:cNvSpPr>
          <p:nvPr>
            <p:ph idx="1"/>
          </p:nvPr>
        </p:nvSpPr>
        <p:spPr/>
        <p:txBody>
          <a:bodyPr/>
          <a:lstStyle/>
          <a:p>
            <a:r>
              <a:rPr lang="en-US" b="1" dirty="0">
                <a:ea typeface="+mn-lt"/>
                <a:cs typeface="+mn-lt"/>
              </a:rPr>
              <a:t>Equality of matrices</a:t>
            </a:r>
            <a:r>
              <a:rPr lang="en-US" dirty="0">
                <a:ea typeface="+mn-lt"/>
                <a:cs typeface="+mn-lt"/>
              </a:rPr>
              <a:t> is a concept when two or more matrices are equal. Matrices are said to be equal if they have the same number of rows, the same number of columns and their corresponding elements are equal. Equality of matrices does not hold of either of the mentioned properties does not hold. This implies if the order of the matrices is not equal or at least one pair of the corresponding elements is not equal, then the two matrices are said to be unequal.</a:t>
            </a:r>
            <a:endParaRPr lang="en-US" dirty="0"/>
          </a:p>
        </p:txBody>
      </p:sp>
    </p:spTree>
    <p:extLst>
      <p:ext uri="{BB962C8B-B14F-4D97-AF65-F5344CB8AC3E}">
        <p14:creationId xmlns:p14="http://schemas.microsoft.com/office/powerpoint/2010/main" val="25133865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1176DA6-4BBF-42A4-9C94-E6613CCD6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9AAB0AE-172B-4FB4-80C2-86CD6B824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a:extLst>
              <a:ext uri="{FF2B5EF4-FFF2-40B4-BE49-F238E27FC236}">
                <a16:creationId xmlns:a16="http://schemas.microsoft.com/office/drawing/2014/main" id="{811EB88D-26C7-AE3D-D07C-D3EA24A18B13}"/>
              </a:ext>
            </a:extLst>
          </p:cNvPr>
          <p:cNvPicPr>
            <a:picLocks noChangeAspect="1"/>
          </p:cNvPicPr>
          <p:nvPr/>
        </p:nvPicPr>
        <p:blipFill>
          <a:blip r:embed="rId2"/>
          <a:stretch>
            <a:fillRect/>
          </a:stretch>
        </p:blipFill>
        <p:spPr>
          <a:xfrm>
            <a:off x="1922917" y="643467"/>
            <a:ext cx="8346166" cy="5571066"/>
          </a:xfrm>
          <a:prstGeom prst="rect">
            <a:avLst/>
          </a:prstGeom>
        </p:spPr>
      </p:pic>
      <p:sp>
        <p:nvSpPr>
          <p:cNvPr id="2" name="TextBox 1">
            <a:extLst>
              <a:ext uri="{FF2B5EF4-FFF2-40B4-BE49-F238E27FC236}">
                <a16:creationId xmlns:a16="http://schemas.microsoft.com/office/drawing/2014/main" id="{F9CE24E0-82BC-F351-DD5A-BC435CA4A6DE}"/>
              </a:ext>
            </a:extLst>
          </p:cNvPr>
          <p:cNvSpPr txBox="1"/>
          <p:nvPr/>
        </p:nvSpPr>
        <p:spPr>
          <a:xfrm>
            <a:off x="1072551" y="756250"/>
            <a:ext cx="639504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Tree>
    <p:extLst>
      <p:ext uri="{BB962C8B-B14F-4D97-AF65-F5344CB8AC3E}">
        <p14:creationId xmlns:p14="http://schemas.microsoft.com/office/powerpoint/2010/main" val="39459705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31E73-912F-E55D-8581-BC6FAC5A4245}"/>
              </a:ext>
            </a:extLst>
          </p:cNvPr>
          <p:cNvSpPr>
            <a:spLocks noGrp="1"/>
          </p:cNvSpPr>
          <p:nvPr>
            <p:ph type="title"/>
          </p:nvPr>
        </p:nvSpPr>
        <p:spPr/>
        <p:txBody>
          <a:bodyPr/>
          <a:lstStyle/>
          <a:p>
            <a:r>
              <a:rPr lang="en-US" dirty="0"/>
              <a:t>Definition of equality of matrices</a:t>
            </a:r>
          </a:p>
        </p:txBody>
      </p:sp>
      <p:sp>
        <p:nvSpPr>
          <p:cNvPr id="3" name="Content Placeholder 2">
            <a:extLst>
              <a:ext uri="{FF2B5EF4-FFF2-40B4-BE49-F238E27FC236}">
                <a16:creationId xmlns:a16="http://schemas.microsoft.com/office/drawing/2014/main" id="{029E0786-9532-8A87-D15E-AD08CE087A9D}"/>
              </a:ext>
            </a:extLst>
          </p:cNvPr>
          <p:cNvSpPr>
            <a:spLocks noGrp="1"/>
          </p:cNvSpPr>
          <p:nvPr>
            <p:ph idx="1"/>
          </p:nvPr>
        </p:nvSpPr>
        <p:spPr/>
        <p:txBody>
          <a:bodyPr/>
          <a:lstStyle/>
          <a:p>
            <a:r>
              <a:rPr lang="en-US" dirty="0">
                <a:ea typeface="+mn-lt"/>
                <a:cs typeface="+mn-lt"/>
              </a:rPr>
              <a:t>Two matrices A = [</a:t>
            </a:r>
            <a:r>
              <a:rPr lang="en-US" dirty="0" err="1">
                <a:ea typeface="+mn-lt"/>
                <a:cs typeface="+mn-lt"/>
              </a:rPr>
              <a:t>a</a:t>
            </a:r>
            <a:r>
              <a:rPr lang="en-US" baseline="-25000" dirty="0" err="1">
                <a:ea typeface="+mn-lt"/>
                <a:cs typeface="+mn-lt"/>
              </a:rPr>
              <a:t>ij</a:t>
            </a:r>
            <a:r>
              <a:rPr lang="en-US" dirty="0">
                <a:ea typeface="+mn-lt"/>
                <a:cs typeface="+mn-lt"/>
              </a:rPr>
              <a:t>] and B = [</a:t>
            </a:r>
            <a:r>
              <a:rPr lang="en-US" dirty="0" err="1">
                <a:ea typeface="+mn-lt"/>
                <a:cs typeface="+mn-lt"/>
              </a:rPr>
              <a:t>b</a:t>
            </a:r>
            <a:r>
              <a:rPr lang="en-US" baseline="-25000" dirty="0" err="1">
                <a:ea typeface="+mn-lt"/>
                <a:cs typeface="+mn-lt"/>
              </a:rPr>
              <a:t>ij</a:t>
            </a:r>
            <a:r>
              <a:rPr lang="en-US" dirty="0">
                <a:ea typeface="+mn-lt"/>
                <a:cs typeface="+mn-lt"/>
              </a:rPr>
              <a:t>] are said to be equal if and only if A and B have the same order, i.e., A and B have the same number of rows and the same number of columns, and corresponding elements of A and B are equal, i.e., </a:t>
            </a:r>
            <a:r>
              <a:rPr lang="en-US" dirty="0" err="1">
                <a:ea typeface="+mn-lt"/>
                <a:cs typeface="+mn-lt"/>
              </a:rPr>
              <a:t>a</a:t>
            </a:r>
            <a:r>
              <a:rPr lang="en-US" baseline="-25000" dirty="0" err="1">
                <a:ea typeface="+mn-lt"/>
                <a:cs typeface="+mn-lt"/>
              </a:rPr>
              <a:t>ij</a:t>
            </a:r>
            <a:r>
              <a:rPr lang="en-US" dirty="0">
                <a:ea typeface="+mn-lt"/>
                <a:cs typeface="+mn-lt"/>
              </a:rPr>
              <a:t> = </a:t>
            </a:r>
            <a:r>
              <a:rPr lang="en-US" dirty="0" err="1">
                <a:ea typeface="+mn-lt"/>
                <a:cs typeface="+mn-lt"/>
              </a:rPr>
              <a:t>b</a:t>
            </a:r>
            <a:r>
              <a:rPr lang="en-US" baseline="-25000" dirty="0" err="1">
                <a:ea typeface="+mn-lt"/>
                <a:cs typeface="+mn-lt"/>
              </a:rPr>
              <a:t>ij</a:t>
            </a:r>
            <a:r>
              <a:rPr lang="en-US" dirty="0">
                <a:ea typeface="+mn-lt"/>
                <a:cs typeface="+mn-lt"/>
              </a:rPr>
              <a:t> for all </a:t>
            </a:r>
            <a:r>
              <a:rPr lang="en-US" dirty="0" err="1">
                <a:ea typeface="+mn-lt"/>
                <a:cs typeface="+mn-lt"/>
              </a:rPr>
              <a:t>i</a:t>
            </a:r>
            <a:r>
              <a:rPr lang="en-US" dirty="0">
                <a:ea typeface="+mn-lt"/>
                <a:cs typeface="+mn-lt"/>
              </a:rPr>
              <a:t> and j.</a:t>
            </a:r>
            <a:endParaRPr lang="en-US" dirty="0"/>
          </a:p>
          <a:p>
            <a:r>
              <a:rPr lang="en-US" dirty="0">
                <a:ea typeface="+mn-lt"/>
                <a:cs typeface="+mn-lt"/>
              </a:rPr>
              <a:t>The above statement is the main definition for the equality of matrices. Matrix Equality does not hold if either of the above-mentioned properties is not true for the matrices A and B. In this case, matrices A and B are said to be unequal.</a:t>
            </a:r>
            <a:endParaRPr lang="en-US" dirty="0"/>
          </a:p>
          <a:p>
            <a:endParaRPr lang="en-US" dirty="0"/>
          </a:p>
        </p:txBody>
      </p:sp>
    </p:spTree>
    <p:extLst>
      <p:ext uri="{BB962C8B-B14F-4D97-AF65-F5344CB8AC3E}">
        <p14:creationId xmlns:p14="http://schemas.microsoft.com/office/powerpoint/2010/main" val="18787747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E15BE-2FFD-3E2E-6770-41CBF3BEB62D}"/>
              </a:ext>
            </a:extLst>
          </p:cNvPr>
          <p:cNvSpPr>
            <a:spLocks noGrp="1"/>
          </p:cNvSpPr>
          <p:nvPr>
            <p:ph type="title"/>
          </p:nvPr>
        </p:nvSpPr>
        <p:spPr>
          <a:xfrm>
            <a:off x="1451579" y="804519"/>
            <a:ext cx="9603275" cy="1049235"/>
          </a:xfrm>
        </p:spPr>
        <p:txBody>
          <a:bodyPr>
            <a:normAutofit/>
          </a:bodyPr>
          <a:lstStyle/>
          <a:p>
            <a:r>
              <a:rPr lang="en-US" dirty="0"/>
              <a:t>Transpose of a matrix</a:t>
            </a:r>
          </a:p>
        </p:txBody>
      </p:sp>
      <p:sp>
        <p:nvSpPr>
          <p:cNvPr id="3" name="Content Placeholder 2">
            <a:extLst>
              <a:ext uri="{FF2B5EF4-FFF2-40B4-BE49-F238E27FC236}">
                <a16:creationId xmlns:a16="http://schemas.microsoft.com/office/drawing/2014/main" id="{51E4C6BA-79FF-F745-CF15-812BB29235FC}"/>
              </a:ext>
            </a:extLst>
          </p:cNvPr>
          <p:cNvSpPr>
            <a:spLocks noGrp="1"/>
          </p:cNvSpPr>
          <p:nvPr>
            <p:ph idx="1"/>
          </p:nvPr>
        </p:nvSpPr>
        <p:spPr>
          <a:xfrm>
            <a:off x="890863" y="1800072"/>
            <a:ext cx="10163991" cy="3666273"/>
          </a:xfrm>
        </p:spPr>
        <p:txBody>
          <a:bodyPr vert="horz" lIns="91440" tIns="45720" rIns="91440" bIns="45720" rtlCol="0" anchor="t">
            <a:noAutofit/>
          </a:bodyPr>
          <a:lstStyle/>
          <a:p>
            <a:pPr>
              <a:lnSpc>
                <a:spcPct val="110000"/>
              </a:lnSpc>
            </a:pPr>
            <a:r>
              <a:rPr lang="en-US" sz="1800" dirty="0">
                <a:ea typeface="+mn-lt"/>
                <a:cs typeface="+mn-lt"/>
              </a:rPr>
              <a:t>The transpose of a matrix is found by interchanging its rows into columns or columns into rows. The transpose of the matrix is denoted by using the letter “T” in the superscript of the given matrix. For example, if “A” is the given matrix, then the transpose of the matrix is represented by A’ or A</a:t>
            </a:r>
            <a:r>
              <a:rPr lang="en-US" sz="1800" baseline="30000" dirty="0">
                <a:ea typeface="+mn-lt"/>
                <a:cs typeface="+mn-lt"/>
              </a:rPr>
              <a:t>T</a:t>
            </a:r>
            <a:r>
              <a:rPr lang="en-US" sz="1800" dirty="0">
                <a:ea typeface="+mn-lt"/>
                <a:cs typeface="+mn-lt"/>
              </a:rPr>
              <a:t>.</a:t>
            </a:r>
            <a:endParaRPr lang="en-US" sz="1800" dirty="0"/>
          </a:p>
          <a:p>
            <a:pPr>
              <a:lnSpc>
                <a:spcPct val="110000"/>
              </a:lnSpc>
            </a:pPr>
            <a:r>
              <a:rPr lang="en-US" sz="1800" dirty="0">
                <a:ea typeface="+mn-lt"/>
                <a:cs typeface="+mn-lt"/>
              </a:rPr>
              <a:t>The following statement generalizes the matrix transpose:</a:t>
            </a:r>
            <a:endParaRPr lang="en-US" sz="1800" dirty="0"/>
          </a:p>
          <a:p>
            <a:pPr>
              <a:lnSpc>
                <a:spcPct val="110000"/>
              </a:lnSpc>
            </a:pPr>
            <a:r>
              <a:rPr lang="en-US" sz="1800" dirty="0">
                <a:ea typeface="+mn-lt"/>
                <a:cs typeface="+mn-lt"/>
              </a:rPr>
              <a:t>If</a:t>
            </a:r>
            <a:endParaRPr lang="en-US" sz="1800" dirty="0"/>
          </a:p>
          <a:p>
            <a:pPr>
              <a:lnSpc>
                <a:spcPct val="110000"/>
              </a:lnSpc>
            </a:pPr>
            <a:r>
              <a:rPr lang="en-US" sz="1800" dirty="0">
                <a:ea typeface="+mn-lt"/>
                <a:cs typeface="+mn-lt"/>
              </a:rPr>
              <a:t>=</a:t>
            </a:r>
            <a:endParaRPr lang="en-US" sz="1800" dirty="0"/>
          </a:p>
          <a:p>
            <a:pPr>
              <a:lnSpc>
                <a:spcPct val="110000"/>
              </a:lnSpc>
            </a:pPr>
            <a:r>
              <a:rPr lang="en-US" sz="1800" dirty="0">
                <a:ea typeface="+mn-lt"/>
                <a:cs typeface="+mn-lt"/>
              </a:rPr>
              <a:t>, then</a:t>
            </a:r>
            <a:endParaRPr lang="en-US" sz="1800" dirty="0"/>
          </a:p>
          <a:p>
            <a:pPr>
              <a:lnSpc>
                <a:spcPct val="110000"/>
              </a:lnSpc>
            </a:pPr>
            <a:r>
              <a:rPr lang="en-US" sz="1800" dirty="0">
                <a:ea typeface="+mn-lt"/>
                <a:cs typeface="+mn-lt"/>
              </a:rPr>
              <a:t>=</a:t>
            </a:r>
            <a:endParaRPr lang="en-US" sz="1800" dirty="0"/>
          </a:p>
          <a:p>
            <a:pPr>
              <a:lnSpc>
                <a:spcPct val="110000"/>
              </a:lnSpc>
            </a:pPr>
            <a:r>
              <a:rPr lang="en-US" sz="1800" dirty="0">
                <a:ea typeface="+mn-lt"/>
                <a:cs typeface="+mn-lt"/>
              </a:rPr>
              <a:t>.</a:t>
            </a:r>
            <a:endParaRPr lang="en-US" sz="1800" dirty="0"/>
          </a:p>
          <a:p>
            <a:pPr>
              <a:lnSpc>
                <a:spcPct val="110000"/>
              </a:lnSpc>
            </a:pPr>
            <a:r>
              <a:rPr lang="en-US" sz="1800" dirty="0">
                <a:ea typeface="+mn-lt"/>
                <a:cs typeface="+mn-lt"/>
              </a:rPr>
              <a:t>Thus Transpose of a Matrix is defined as “A Matrix which is formed by turning all the rows of a given matrix into columns and vice-versa.”</a:t>
            </a:r>
            <a:endParaRPr lang="en-US" sz="1800" dirty="0"/>
          </a:p>
          <a:p>
            <a:pPr>
              <a:lnSpc>
                <a:spcPct val="110000"/>
              </a:lnSpc>
            </a:pPr>
            <a:endParaRPr lang="en-US" sz="1800" dirty="0"/>
          </a:p>
        </p:txBody>
      </p:sp>
    </p:spTree>
    <p:extLst>
      <p:ext uri="{BB962C8B-B14F-4D97-AF65-F5344CB8AC3E}">
        <p14:creationId xmlns:p14="http://schemas.microsoft.com/office/powerpoint/2010/main" val="302509578"/>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954C3-C453-B0F1-68C6-21B158632820}"/>
              </a:ext>
            </a:extLst>
          </p:cNvPr>
          <p:cNvSpPr>
            <a:spLocks noGrp="1"/>
          </p:cNvSpPr>
          <p:nvPr>
            <p:ph type="title"/>
          </p:nvPr>
        </p:nvSpPr>
        <p:spPr/>
        <p:txBody>
          <a:bodyPr/>
          <a:lstStyle/>
          <a:p>
            <a:r>
              <a:rPr lang="en-US" dirty="0"/>
              <a:t>Symmetric and skew symmetric matrices</a:t>
            </a:r>
          </a:p>
        </p:txBody>
      </p:sp>
      <p:sp>
        <p:nvSpPr>
          <p:cNvPr id="3" name="Content Placeholder 2">
            <a:extLst>
              <a:ext uri="{FF2B5EF4-FFF2-40B4-BE49-F238E27FC236}">
                <a16:creationId xmlns:a16="http://schemas.microsoft.com/office/drawing/2014/main" id="{FB58FFA9-FA78-3019-1998-7B168A5C7CE6}"/>
              </a:ext>
            </a:extLst>
          </p:cNvPr>
          <p:cNvSpPr>
            <a:spLocks noGrp="1"/>
          </p:cNvSpPr>
          <p:nvPr>
            <p:ph idx="1"/>
          </p:nvPr>
        </p:nvSpPr>
        <p:spPr/>
        <p:txBody>
          <a:bodyPr/>
          <a:lstStyle/>
          <a:p>
            <a:r>
              <a:rPr lang="en-US" dirty="0">
                <a:ea typeface="+mn-lt"/>
                <a:cs typeface="+mn-lt"/>
              </a:rPr>
              <a:t>To understand if a matrix is a symmetric matrix, it is very important to know about transpose of a matrix and how to find it. If we interchange rows and columns of an </a:t>
            </a:r>
            <a:r>
              <a:rPr lang="en-US" dirty="0" err="1">
                <a:ea typeface="+mn-lt"/>
                <a:cs typeface="+mn-lt"/>
              </a:rPr>
              <a:t>m×n</a:t>
            </a:r>
            <a:r>
              <a:rPr lang="en-US" dirty="0">
                <a:ea typeface="+mn-lt"/>
                <a:cs typeface="+mn-lt"/>
              </a:rPr>
              <a:t>  matrix to get an n × m   matrix, the new matrix is called the transpose of the given matrix. There are two possibilities for the number of rows (m) and columns (n) of a given matrix:</a:t>
            </a:r>
            <a:endParaRPr lang="en-US" dirty="0"/>
          </a:p>
          <a:p>
            <a:r>
              <a:rPr lang="en-US" dirty="0">
                <a:ea typeface="+mn-lt"/>
                <a:cs typeface="+mn-lt"/>
              </a:rPr>
              <a:t>If m = n, the matrix is square</a:t>
            </a:r>
            <a:endParaRPr lang="en-US" dirty="0"/>
          </a:p>
          <a:p>
            <a:r>
              <a:rPr lang="en-US" dirty="0">
                <a:ea typeface="+mn-lt"/>
                <a:cs typeface="+mn-lt"/>
              </a:rPr>
              <a:t>If m ≠ n, the matrix is rectangular</a:t>
            </a:r>
            <a:endParaRPr lang="en-US" dirty="0"/>
          </a:p>
          <a:p>
            <a:endParaRPr lang="en-US" dirty="0"/>
          </a:p>
        </p:txBody>
      </p:sp>
    </p:spTree>
    <p:extLst>
      <p:ext uri="{BB962C8B-B14F-4D97-AF65-F5344CB8AC3E}">
        <p14:creationId xmlns:p14="http://schemas.microsoft.com/office/powerpoint/2010/main" val="24091671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1176DA6-4BBF-42A4-9C94-E6613CCD6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9AAB0AE-172B-4FB4-80C2-86CD6B824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w="22225">
            <a:solidFill>
              <a:srgbClr val="F4FC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descr="Diagram&#10;&#10;Description automatically generated">
            <a:extLst>
              <a:ext uri="{FF2B5EF4-FFF2-40B4-BE49-F238E27FC236}">
                <a16:creationId xmlns:a16="http://schemas.microsoft.com/office/drawing/2014/main" id="{56BDA991-1B17-929D-3066-3A150852D8CF}"/>
              </a:ext>
            </a:extLst>
          </p:cNvPr>
          <p:cNvPicPr>
            <a:picLocks noChangeAspect="1"/>
          </p:cNvPicPr>
          <p:nvPr/>
        </p:nvPicPr>
        <p:blipFill>
          <a:blip r:embed="rId2"/>
          <a:stretch>
            <a:fillRect/>
          </a:stretch>
        </p:blipFill>
        <p:spPr>
          <a:xfrm>
            <a:off x="840277" y="643467"/>
            <a:ext cx="10511445" cy="5571066"/>
          </a:xfrm>
          <a:prstGeom prst="rect">
            <a:avLst/>
          </a:prstGeom>
        </p:spPr>
      </p:pic>
      <p:sp>
        <p:nvSpPr>
          <p:cNvPr id="2" name="TextBox 1">
            <a:extLst>
              <a:ext uri="{FF2B5EF4-FFF2-40B4-BE49-F238E27FC236}">
                <a16:creationId xmlns:a16="http://schemas.microsoft.com/office/drawing/2014/main" id="{ACA3D43B-0EA3-C6BD-8B76-91B6EFDB209B}"/>
              </a:ext>
            </a:extLst>
          </p:cNvPr>
          <p:cNvSpPr txBox="1"/>
          <p:nvPr/>
        </p:nvSpPr>
        <p:spPr>
          <a:xfrm>
            <a:off x="1360099" y="569344"/>
            <a:ext cx="610750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Tree>
    <p:extLst>
      <p:ext uri="{BB962C8B-B14F-4D97-AF65-F5344CB8AC3E}">
        <p14:creationId xmlns:p14="http://schemas.microsoft.com/office/powerpoint/2010/main" val="2234266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3522FE7-5A29-4EF6-B1EF-2CA55748A7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9" name="Picture 8">
            <a:extLst>
              <a:ext uri="{FF2B5EF4-FFF2-40B4-BE49-F238E27FC236}">
                <a16:creationId xmlns:a16="http://schemas.microsoft.com/office/drawing/2014/main" id="{C2192E09-EBC7-416C-B887-DFF915D7F4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1" name="Straight Connector 10">
            <a:extLst>
              <a:ext uri="{FF2B5EF4-FFF2-40B4-BE49-F238E27FC236}">
                <a16:creationId xmlns:a16="http://schemas.microsoft.com/office/drawing/2014/main" id="{2924498D-E084-44BE-A196-CFCE355643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4C12901-9FCC-461E-A64A-89B4791235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extBox 1">
            <a:extLst>
              <a:ext uri="{FF2B5EF4-FFF2-40B4-BE49-F238E27FC236}">
                <a16:creationId xmlns:a16="http://schemas.microsoft.com/office/drawing/2014/main" id="{6D3AB4D5-49CE-ADD9-07EB-1F358E9CC500}"/>
              </a:ext>
            </a:extLst>
          </p:cNvPr>
          <p:cNvSpPr txBox="1"/>
          <p:nvPr/>
        </p:nvSpPr>
        <p:spPr>
          <a:xfrm>
            <a:off x="1005881" y="1253732"/>
            <a:ext cx="10048973" cy="4212613"/>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indent="-228600" defTabSz="914400">
              <a:lnSpc>
                <a:spcPct val="120000"/>
              </a:lnSpc>
              <a:spcAft>
                <a:spcPts val="600"/>
              </a:spcAft>
              <a:buClr>
                <a:schemeClr val="accent1"/>
              </a:buClr>
              <a:buSzPct val="100000"/>
              <a:buFont typeface="Arial" panose="020B0604020202020204" pitchFamily="34" charset="0"/>
              <a:buChar char="•"/>
            </a:pPr>
            <a:r>
              <a:rPr lang="en-US" sz="2800" dirty="0"/>
              <a:t>For the second case, the </a:t>
            </a:r>
            <a:r>
              <a:rPr lang="en-US" sz="2800" dirty="0">
                <a:hlinkClick r:id="rId3"/>
              </a:rPr>
              <a:t>transpose of a matrix </a:t>
            </a:r>
            <a:r>
              <a:rPr lang="en-US" sz="2800" dirty="0"/>
              <a:t>can never be equal to it. This is because, for equality, the order of the matrices should be the same. Hence, the only case where the transpose of a matrix can be equal to it, is when the matrix is square. But this is only the first condition. Even if the matrix is square, its transpose may or may not be equal to it.</a:t>
            </a:r>
          </a:p>
        </p:txBody>
      </p:sp>
    </p:spTree>
    <p:extLst>
      <p:ext uri="{BB962C8B-B14F-4D97-AF65-F5344CB8AC3E}">
        <p14:creationId xmlns:p14="http://schemas.microsoft.com/office/powerpoint/2010/main" val="3036702906"/>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662E7-0C95-7C2C-51E3-51FC96EF2524}"/>
              </a:ext>
            </a:extLst>
          </p:cNvPr>
          <p:cNvSpPr>
            <a:spLocks noGrp="1"/>
          </p:cNvSpPr>
          <p:nvPr>
            <p:ph type="title"/>
          </p:nvPr>
        </p:nvSpPr>
        <p:spPr/>
        <p:txBody>
          <a:bodyPr/>
          <a:lstStyle/>
          <a:p>
            <a:r>
              <a:rPr lang="en-US" dirty="0" err="1"/>
              <a:t>SKEw</a:t>
            </a:r>
            <a:r>
              <a:rPr lang="en-US" dirty="0"/>
              <a:t> </a:t>
            </a:r>
            <a:r>
              <a:rPr lang="en-US" dirty="0" err="1"/>
              <a:t>hermition</a:t>
            </a:r>
            <a:r>
              <a:rPr lang="en-US" dirty="0"/>
              <a:t> matrix</a:t>
            </a:r>
          </a:p>
        </p:txBody>
      </p:sp>
      <p:sp>
        <p:nvSpPr>
          <p:cNvPr id="3" name="Content Placeholder 2">
            <a:extLst>
              <a:ext uri="{FF2B5EF4-FFF2-40B4-BE49-F238E27FC236}">
                <a16:creationId xmlns:a16="http://schemas.microsoft.com/office/drawing/2014/main" id="{16A1EDF4-E055-8EEC-E0CA-332097BB1E84}"/>
              </a:ext>
            </a:extLst>
          </p:cNvPr>
          <p:cNvSpPr>
            <a:spLocks noGrp="1"/>
          </p:cNvSpPr>
          <p:nvPr>
            <p:ph idx="1"/>
          </p:nvPr>
        </p:nvSpPr>
        <p:spPr/>
        <p:txBody>
          <a:bodyPr>
            <a:normAutofit lnSpcReduction="10000"/>
          </a:bodyPr>
          <a:lstStyle/>
          <a:p>
            <a:r>
              <a:rPr lang="en-US" dirty="0">
                <a:ea typeface="+mn-lt"/>
                <a:cs typeface="+mn-lt"/>
              </a:rPr>
              <a:t>A </a:t>
            </a:r>
            <a:r>
              <a:rPr lang="en-US" b="1" dirty="0">
                <a:ea typeface="+mn-lt"/>
                <a:cs typeface="+mn-lt"/>
              </a:rPr>
              <a:t>skew-Hermitian matrix</a:t>
            </a:r>
            <a:r>
              <a:rPr lang="en-US" dirty="0">
                <a:ea typeface="+mn-lt"/>
                <a:cs typeface="+mn-lt"/>
              </a:rPr>
              <a:t> is the anti of a Hermitian matrix which is why the skew-Hermitian matrix is also known as the anti-Hermitian matrix. The skew-Hermitian matrix is closely similar to that of a skew-symmetric matrix. A skew-symmetric matrix is equal to the negative of its transpose; similarly, a skew-Hermitian matrix is equal to the negative of its conjugate transpose.</a:t>
            </a:r>
            <a:endParaRPr lang="en-US" dirty="0"/>
          </a:p>
          <a:p>
            <a:r>
              <a:rPr lang="en-US" dirty="0">
                <a:ea typeface="+mn-lt"/>
                <a:cs typeface="+mn-lt"/>
              </a:rPr>
              <a:t>Thus, a skew-Hermitian matrix satisfies the properties opposite to that of a Hermitian matrix, which was named after a French mathematician Charles Hermite. He came across the concept of these types of matrices while studying for the matrix, which always has real </a:t>
            </a:r>
            <a:r>
              <a:rPr lang="en-US" dirty="0">
                <a:ea typeface="+mn-lt"/>
                <a:cs typeface="+mn-lt"/>
                <a:hlinkClick r:id="rId2"/>
              </a:rPr>
              <a:t>eigenvalues</a:t>
            </a:r>
            <a:r>
              <a:rPr lang="en-US" dirty="0">
                <a:ea typeface="+mn-lt"/>
                <a:cs typeface="+mn-lt"/>
              </a:rPr>
              <a:t>.</a:t>
            </a:r>
            <a:endParaRPr lang="en-US" dirty="0"/>
          </a:p>
          <a:p>
            <a:endParaRPr lang="en-US" dirty="0"/>
          </a:p>
        </p:txBody>
      </p:sp>
    </p:spTree>
    <p:extLst>
      <p:ext uri="{BB962C8B-B14F-4D97-AF65-F5344CB8AC3E}">
        <p14:creationId xmlns:p14="http://schemas.microsoft.com/office/powerpoint/2010/main" val="18435921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6E81E-A661-F3ED-9492-E0A6DE3F4399}"/>
              </a:ext>
            </a:extLst>
          </p:cNvPr>
          <p:cNvSpPr>
            <a:spLocks noGrp="1"/>
          </p:cNvSpPr>
          <p:nvPr>
            <p:ph type="title"/>
          </p:nvPr>
        </p:nvSpPr>
        <p:spPr>
          <a:xfrm>
            <a:off x="1451579" y="804519"/>
            <a:ext cx="9603275" cy="1049235"/>
          </a:xfrm>
        </p:spPr>
        <p:txBody>
          <a:bodyPr vert="horz" lIns="91440" tIns="45720" rIns="91440" bIns="45720" rtlCol="0" anchor="t">
            <a:normAutofit/>
          </a:bodyPr>
          <a:lstStyle/>
          <a:p>
            <a:r>
              <a:rPr lang="en-US" dirty="0"/>
              <a:t>What is a skew </a:t>
            </a:r>
            <a:r>
              <a:rPr lang="en-US"/>
              <a:t>hermition</a:t>
            </a:r>
            <a:r>
              <a:rPr lang="en-US" dirty="0"/>
              <a:t> matrix?</a:t>
            </a:r>
          </a:p>
        </p:txBody>
      </p:sp>
      <p:sp>
        <p:nvSpPr>
          <p:cNvPr id="6" name="TextBox 5">
            <a:extLst>
              <a:ext uri="{FF2B5EF4-FFF2-40B4-BE49-F238E27FC236}">
                <a16:creationId xmlns:a16="http://schemas.microsoft.com/office/drawing/2014/main" id="{88F1356E-E8EC-4165-E598-6D61B3795F46}"/>
              </a:ext>
            </a:extLst>
          </p:cNvPr>
          <p:cNvSpPr txBox="1"/>
          <p:nvPr/>
        </p:nvSpPr>
        <p:spPr>
          <a:xfrm>
            <a:off x="1451579" y="2015734"/>
            <a:ext cx="4162555" cy="3450613"/>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indent="-228600" defTabSz="914400">
              <a:lnSpc>
                <a:spcPct val="120000"/>
              </a:lnSpc>
              <a:spcAft>
                <a:spcPts val="600"/>
              </a:spcAft>
              <a:buClr>
                <a:schemeClr val="accent1"/>
              </a:buClr>
              <a:buSzPct val="100000"/>
              <a:buFont typeface="Arial" panose="020B0604020202020204" pitchFamily="34" charset="0"/>
              <a:buChar char="•"/>
            </a:pPr>
            <a:r>
              <a:rPr lang="en-US"/>
              <a:t>A square matrix of complex numbers is said to be a skew-Hermitian matrix if that matrix is equal to the negative of its conjugate transpose, also called tranjugate. Mathematically, the definition of the skew-Hermitian matrix is as follows:</a:t>
            </a:r>
          </a:p>
          <a:p>
            <a:pPr indent="-228600" defTabSz="914400">
              <a:lnSpc>
                <a:spcPct val="120000"/>
              </a:lnSpc>
              <a:spcAft>
                <a:spcPts val="600"/>
              </a:spcAft>
              <a:buClr>
                <a:schemeClr val="accent1"/>
              </a:buClr>
              <a:buSzPct val="100000"/>
              <a:buFont typeface="Arial" panose="020B0604020202020204" pitchFamily="34" charset="0"/>
              <a:buChar char="•"/>
            </a:pPr>
            <a:endParaRPr lang="en-US"/>
          </a:p>
        </p:txBody>
      </p:sp>
      <p:graphicFrame>
        <p:nvGraphicFramePr>
          <p:cNvPr id="5" name="Content Placeholder 4">
            <a:extLst>
              <a:ext uri="{FF2B5EF4-FFF2-40B4-BE49-F238E27FC236}">
                <a16:creationId xmlns:a16="http://schemas.microsoft.com/office/drawing/2014/main" id="{4858293E-73B1-0811-10FA-6B9D10CA9555}"/>
              </a:ext>
            </a:extLst>
          </p:cNvPr>
          <p:cNvGraphicFramePr>
            <a:graphicFrameLocks noGrp="1"/>
          </p:cNvGraphicFramePr>
          <p:nvPr>
            <p:ph idx="1"/>
          </p:nvPr>
        </p:nvGraphicFramePr>
        <p:xfrm>
          <a:off x="6094411" y="2604387"/>
          <a:ext cx="4960443" cy="2273307"/>
        </p:xfrm>
        <a:graphic>
          <a:graphicData uri="http://schemas.openxmlformats.org/drawingml/2006/table">
            <a:tbl>
              <a:tblPr firstRow="1" bandRow="1">
                <a:tableStyleId>{3B4B98B0-60AC-42C2-AFA5-B58CD77FA1E5}</a:tableStyleId>
              </a:tblPr>
              <a:tblGrid>
                <a:gridCol w="4960443">
                  <a:extLst>
                    <a:ext uri="{9D8B030D-6E8A-4147-A177-3AD203B41FA5}">
                      <a16:colId xmlns:a16="http://schemas.microsoft.com/office/drawing/2014/main" val="3921876807"/>
                    </a:ext>
                  </a:extLst>
                </a:gridCol>
              </a:tblGrid>
              <a:tr h="2273307">
                <a:tc>
                  <a:txBody>
                    <a:bodyPr/>
                    <a:lstStyle/>
                    <a:p>
                      <a:pPr fontAlgn="t"/>
                      <a:r>
                        <a:rPr lang="en-US" sz="1700">
                          <a:effectLst/>
                        </a:rPr>
                        <a:t>A square matrix A = [a</a:t>
                      </a:r>
                      <a:r>
                        <a:rPr lang="en-US" sz="1700" baseline="-25000">
                          <a:effectLst/>
                        </a:rPr>
                        <a:t>ij</a:t>
                      </a:r>
                      <a:r>
                        <a:rPr lang="en-US" sz="1700">
                          <a:effectLst/>
                        </a:rPr>
                        <a:t>]</a:t>
                      </a:r>
                      <a:r>
                        <a:rPr lang="en-US" sz="1700" baseline="-25000">
                          <a:effectLst/>
                        </a:rPr>
                        <a:t> n × n</a:t>
                      </a:r>
                      <a:r>
                        <a:rPr lang="en-US" sz="1700">
                          <a:effectLst/>
                        </a:rPr>
                        <a:t> is such that A* = −A, that is, for every a</a:t>
                      </a:r>
                      <a:r>
                        <a:rPr lang="en-US" sz="1700" baseline="-25000">
                          <a:effectLst/>
                        </a:rPr>
                        <a:t>ij</a:t>
                      </a:r>
                      <a:r>
                        <a:rPr lang="en-US" sz="1700">
                          <a:effectLst/>
                        </a:rPr>
                        <a:t> ∈ A,</a:t>
                      </a:r>
                    </a:p>
                    <a:p>
                      <a:pPr fontAlgn="t"/>
                      <a:r>
                        <a:rPr lang="en-US" sz="1700">
                          <a:effectLst/>
                        </a:rPr>
                        <a:t>(1≤ i, j ≤ n), then A is called a skew-Hermitian matrix.</a:t>
                      </a:r>
                    </a:p>
                    <a:p>
                      <a:pPr fontAlgn="t"/>
                      <a:r>
                        <a:rPr lang="en-US" sz="1700">
                          <a:effectLst/>
                        </a:rPr>
                        <a:t>Where</a:t>
                      </a:r>
                    </a:p>
                    <a:p>
                      <a:pPr fontAlgn="t"/>
                      <a:r>
                        <a:rPr lang="en-US" sz="1700">
                          <a:effectLst/>
                        </a:rPr>
                        <a:t>conjugate transpose of A.</a:t>
                      </a:r>
                    </a:p>
                    <a:p>
                      <a:pPr fontAlgn="t"/>
                      <a:r>
                        <a:rPr lang="en-US" sz="1700">
                          <a:effectLst/>
                        </a:rPr>
                        <a:t>Thus, A = [a</a:t>
                      </a:r>
                      <a:r>
                        <a:rPr lang="en-US" sz="1700" baseline="-25000">
                          <a:effectLst/>
                        </a:rPr>
                        <a:t>ij</a:t>
                      </a:r>
                      <a:r>
                        <a:rPr lang="en-US" sz="1700">
                          <a:effectLst/>
                        </a:rPr>
                        <a:t>]</a:t>
                      </a:r>
                      <a:r>
                        <a:rPr lang="en-US" sz="1700" baseline="-25000">
                          <a:effectLst/>
                        </a:rPr>
                        <a:t> n × n</a:t>
                      </a:r>
                      <a:r>
                        <a:rPr lang="en-US" sz="1700">
                          <a:effectLst/>
                        </a:rPr>
                        <a:t> is a skew-Hermitian matrix ⇔ A* = −A</a:t>
                      </a:r>
                    </a:p>
                  </a:txBody>
                  <a:tcPr marL="72676" marR="72676" marT="72676" marB="72676"/>
                </a:tc>
                <a:extLst>
                  <a:ext uri="{0D108BD9-81ED-4DB2-BD59-A6C34878D82A}">
                    <a16:rowId xmlns:a16="http://schemas.microsoft.com/office/drawing/2014/main" val="3982626218"/>
                  </a:ext>
                </a:extLst>
              </a:tr>
            </a:tbl>
          </a:graphicData>
        </a:graphic>
      </p:graphicFrame>
    </p:spTree>
    <p:extLst>
      <p:ext uri="{BB962C8B-B14F-4D97-AF65-F5344CB8AC3E}">
        <p14:creationId xmlns:p14="http://schemas.microsoft.com/office/powerpoint/2010/main" val="1202179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Text&#10;&#10;Description automatically generated">
            <a:extLst>
              <a:ext uri="{FF2B5EF4-FFF2-40B4-BE49-F238E27FC236}">
                <a16:creationId xmlns:a16="http://schemas.microsoft.com/office/drawing/2014/main" id="{DBC23037-DDCC-7F05-C5D5-E2309DB70FBB}"/>
              </a:ext>
            </a:extLst>
          </p:cNvPr>
          <p:cNvPicPr>
            <a:picLocks noChangeAspect="1"/>
          </p:cNvPicPr>
          <p:nvPr/>
        </p:nvPicPr>
        <p:blipFill>
          <a:blip r:embed="rId2"/>
          <a:stretch>
            <a:fillRect/>
          </a:stretch>
        </p:blipFill>
        <p:spPr>
          <a:xfrm>
            <a:off x="2695084" y="811268"/>
            <a:ext cx="5750800" cy="3672051"/>
          </a:xfrm>
          <a:prstGeom prst="rect">
            <a:avLst/>
          </a:prstGeom>
        </p:spPr>
      </p:pic>
    </p:spTree>
    <p:extLst>
      <p:ext uri="{BB962C8B-B14F-4D97-AF65-F5344CB8AC3E}">
        <p14:creationId xmlns:p14="http://schemas.microsoft.com/office/powerpoint/2010/main" val="5978419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Diagram, schematic&#10;&#10;Description automatically generated">
            <a:extLst>
              <a:ext uri="{FF2B5EF4-FFF2-40B4-BE49-F238E27FC236}">
                <a16:creationId xmlns:a16="http://schemas.microsoft.com/office/drawing/2014/main" id="{246D5662-0FCE-93FC-70FC-955343F6B5AB}"/>
              </a:ext>
            </a:extLst>
          </p:cNvPr>
          <p:cNvPicPr>
            <a:picLocks noChangeAspect="1"/>
          </p:cNvPicPr>
          <p:nvPr/>
        </p:nvPicPr>
        <p:blipFill>
          <a:blip r:embed="rId2"/>
          <a:stretch>
            <a:fillRect/>
          </a:stretch>
        </p:blipFill>
        <p:spPr>
          <a:xfrm>
            <a:off x="2035475" y="989164"/>
            <a:ext cx="7200899" cy="4074541"/>
          </a:xfrm>
          <a:prstGeom prst="rect">
            <a:avLst/>
          </a:prstGeom>
        </p:spPr>
      </p:pic>
    </p:spTree>
    <p:extLst>
      <p:ext uri="{BB962C8B-B14F-4D97-AF65-F5344CB8AC3E}">
        <p14:creationId xmlns:p14="http://schemas.microsoft.com/office/powerpoint/2010/main" val="12396095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4" descr="Formulae written on a blackboard">
            <a:extLst>
              <a:ext uri="{FF2B5EF4-FFF2-40B4-BE49-F238E27FC236}">
                <a16:creationId xmlns:a16="http://schemas.microsoft.com/office/drawing/2014/main" id="{74929890-D2C6-061E-868D-89184D2375F5}"/>
              </a:ext>
            </a:extLst>
          </p:cNvPr>
          <p:cNvPicPr>
            <a:picLocks noChangeAspect="1"/>
          </p:cNvPicPr>
          <p:nvPr/>
        </p:nvPicPr>
        <p:blipFill rotWithShape="1">
          <a:blip r:embed="rId2">
            <a:alphaModFix amt="50000"/>
          </a:blip>
          <a:srcRect b="15726"/>
          <a:stretch/>
        </p:blipFill>
        <p:spPr>
          <a:xfrm>
            <a:off x="305" y="10"/>
            <a:ext cx="12191695" cy="6857990"/>
          </a:xfrm>
          <a:prstGeom prst="rect">
            <a:avLst/>
          </a:prstGeom>
        </p:spPr>
      </p:pic>
      <p:sp>
        <p:nvSpPr>
          <p:cNvPr id="8"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10"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12" name="Rectangle 14">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D7462E6D-70AD-2CEC-65ED-330C08F80051}"/>
              </a:ext>
            </a:extLst>
          </p:cNvPr>
          <p:cNvSpPr>
            <a:spLocks noGrp="1"/>
          </p:cNvSpPr>
          <p:nvPr>
            <p:ph type="title"/>
          </p:nvPr>
        </p:nvSpPr>
        <p:spPr>
          <a:xfrm>
            <a:off x="1130271" y="1193800"/>
            <a:ext cx="3193050" cy="4699000"/>
          </a:xfrm>
        </p:spPr>
        <p:txBody>
          <a:bodyPr anchor="ctr">
            <a:normAutofit/>
          </a:bodyPr>
          <a:lstStyle/>
          <a:p>
            <a:r>
              <a:rPr lang="en-US" dirty="0"/>
              <a:t>Unitary matrix</a:t>
            </a:r>
          </a:p>
        </p:txBody>
      </p:sp>
      <p:cxnSp>
        <p:nvCxnSpPr>
          <p:cNvPr id="14" name="Straight Connector 16">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0B28E33-08AE-C519-C6F5-D4014D2B8005}"/>
              </a:ext>
            </a:extLst>
          </p:cNvPr>
          <p:cNvSpPr>
            <a:spLocks noGrp="1"/>
          </p:cNvSpPr>
          <p:nvPr>
            <p:ph idx="1"/>
          </p:nvPr>
        </p:nvSpPr>
        <p:spPr>
          <a:xfrm>
            <a:off x="4976636" y="1193800"/>
            <a:ext cx="6085091" cy="4699000"/>
          </a:xfrm>
        </p:spPr>
        <p:txBody>
          <a:bodyPr anchor="ctr">
            <a:normAutofit fontScale="85000" lnSpcReduction="10000"/>
          </a:bodyPr>
          <a:lstStyle/>
          <a:p>
            <a:pPr>
              <a:lnSpc>
                <a:spcPct val="110000"/>
              </a:lnSpc>
            </a:pPr>
            <a:r>
              <a:rPr lang="en-US" sz="2400" dirty="0">
                <a:ea typeface="+mn-lt"/>
                <a:cs typeface="+mn-lt"/>
              </a:rPr>
              <a:t>A </a:t>
            </a:r>
            <a:r>
              <a:rPr lang="en-US" sz="2400" b="1" dirty="0">
                <a:ea typeface="+mn-lt"/>
                <a:cs typeface="+mn-lt"/>
              </a:rPr>
              <a:t>unitary matrix</a:t>
            </a:r>
            <a:r>
              <a:rPr lang="en-US" sz="2400" dirty="0">
                <a:ea typeface="+mn-lt"/>
                <a:cs typeface="+mn-lt"/>
              </a:rPr>
              <a:t> is a square matrix of complex numbers, whose inverse is equal to its conjugate transpose. Alternatively, the product of the unitary matrix and the conjugate transpose of a unitary matrix is equal to the </a:t>
            </a:r>
            <a:r>
              <a:rPr lang="en-US" sz="2400" dirty="0">
                <a:ea typeface="+mn-lt"/>
                <a:cs typeface="+mn-lt"/>
                <a:hlinkClick r:id="rId3"/>
              </a:rPr>
              <a:t>identity matrix</a:t>
            </a:r>
            <a:r>
              <a:rPr lang="en-US" sz="2400" dirty="0">
                <a:ea typeface="+mn-lt"/>
                <a:cs typeface="+mn-lt"/>
              </a:rPr>
              <a:t>. i.e., if U is a unitary matrix and U</a:t>
            </a:r>
            <a:r>
              <a:rPr lang="en-US" sz="2400" baseline="30000" dirty="0">
                <a:ea typeface="+mn-lt"/>
                <a:cs typeface="+mn-lt"/>
              </a:rPr>
              <a:t>H</a:t>
            </a:r>
            <a:r>
              <a:rPr lang="en-US" sz="2400" dirty="0">
                <a:ea typeface="+mn-lt"/>
                <a:cs typeface="+mn-lt"/>
              </a:rPr>
              <a:t> is its complex transpose (which is sometimes denoted as U</a:t>
            </a:r>
            <a:r>
              <a:rPr lang="en-US" sz="2400" baseline="30000" dirty="0">
                <a:ea typeface="+mn-lt"/>
                <a:cs typeface="+mn-lt"/>
              </a:rPr>
              <a:t>*</a:t>
            </a:r>
            <a:r>
              <a:rPr lang="en-US" sz="2400" dirty="0">
                <a:ea typeface="+mn-lt"/>
                <a:cs typeface="+mn-lt"/>
              </a:rPr>
              <a:t>) then one /both of the following conditions is satisfied.</a:t>
            </a:r>
            <a:endParaRPr lang="en-US" sz="2400"/>
          </a:p>
          <a:p>
            <a:pPr>
              <a:lnSpc>
                <a:spcPct val="110000"/>
              </a:lnSpc>
            </a:pPr>
            <a:r>
              <a:rPr lang="en-US" sz="2400" dirty="0">
                <a:ea typeface="+mn-lt"/>
                <a:cs typeface="+mn-lt"/>
              </a:rPr>
              <a:t>U</a:t>
            </a:r>
            <a:r>
              <a:rPr lang="en-US" sz="2400" baseline="30000" dirty="0">
                <a:ea typeface="+mn-lt"/>
                <a:cs typeface="+mn-lt"/>
              </a:rPr>
              <a:t>H</a:t>
            </a:r>
            <a:r>
              <a:rPr lang="en-US" sz="2400" dirty="0">
                <a:ea typeface="+mn-lt"/>
                <a:cs typeface="+mn-lt"/>
              </a:rPr>
              <a:t> = U</a:t>
            </a:r>
            <a:r>
              <a:rPr lang="en-US" sz="2400" baseline="30000" dirty="0">
                <a:ea typeface="+mn-lt"/>
                <a:cs typeface="+mn-lt"/>
              </a:rPr>
              <a:t>-1</a:t>
            </a:r>
            <a:endParaRPr lang="en-US" sz="2400"/>
          </a:p>
          <a:p>
            <a:pPr>
              <a:lnSpc>
                <a:spcPct val="110000"/>
              </a:lnSpc>
            </a:pPr>
            <a:r>
              <a:rPr lang="en-US" sz="2400" dirty="0">
                <a:ea typeface="+mn-lt"/>
                <a:cs typeface="+mn-lt"/>
              </a:rPr>
              <a:t>U</a:t>
            </a:r>
            <a:r>
              <a:rPr lang="en-US" sz="2400" baseline="30000" dirty="0">
                <a:ea typeface="+mn-lt"/>
                <a:cs typeface="+mn-lt"/>
              </a:rPr>
              <a:t>H</a:t>
            </a:r>
            <a:r>
              <a:rPr lang="en-US" sz="2400" dirty="0">
                <a:ea typeface="+mn-lt"/>
                <a:cs typeface="+mn-lt"/>
              </a:rPr>
              <a:t> U = U U</a:t>
            </a:r>
            <a:r>
              <a:rPr lang="en-US" sz="2400" baseline="30000" dirty="0">
                <a:ea typeface="+mn-lt"/>
                <a:cs typeface="+mn-lt"/>
              </a:rPr>
              <a:t>H</a:t>
            </a:r>
            <a:r>
              <a:rPr lang="en-US" sz="2400" dirty="0">
                <a:ea typeface="+mn-lt"/>
                <a:cs typeface="+mn-lt"/>
              </a:rPr>
              <a:t> = I</a:t>
            </a:r>
            <a:endParaRPr lang="en-US" sz="2400"/>
          </a:p>
          <a:p>
            <a:pPr>
              <a:lnSpc>
                <a:spcPct val="110000"/>
              </a:lnSpc>
            </a:pPr>
            <a:r>
              <a:rPr lang="en-US" sz="2400" dirty="0">
                <a:ea typeface="+mn-lt"/>
                <a:cs typeface="+mn-lt"/>
              </a:rPr>
              <a:t>where I is the identity matrix whose order is the same as U.</a:t>
            </a:r>
            <a:endParaRPr lang="en-US" sz="2400"/>
          </a:p>
          <a:p>
            <a:pPr>
              <a:lnSpc>
                <a:spcPct val="110000"/>
              </a:lnSpc>
            </a:pPr>
            <a:br>
              <a:rPr lang="en-US" sz="1700" dirty="0"/>
            </a:br>
            <a:endParaRPr lang="en-US" sz="1700"/>
          </a:p>
        </p:txBody>
      </p:sp>
      <p:sp>
        <p:nvSpPr>
          <p:cNvPr id="16"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3141646206"/>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F1176DA6-4BBF-42A4-9C94-E6613CCD6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9AAB0AE-172B-4FB4-80C2-86CD6B824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w="22225">
            <a:solidFill>
              <a:srgbClr val="FBB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descr="A picture containing text&#10;&#10;Description automatically generated">
            <a:extLst>
              <a:ext uri="{FF2B5EF4-FFF2-40B4-BE49-F238E27FC236}">
                <a16:creationId xmlns:a16="http://schemas.microsoft.com/office/drawing/2014/main" id="{2DA46BB4-FBB6-3BFE-8E19-F1A5D04694B0}"/>
              </a:ext>
            </a:extLst>
          </p:cNvPr>
          <p:cNvPicPr>
            <a:picLocks noChangeAspect="1"/>
          </p:cNvPicPr>
          <p:nvPr/>
        </p:nvPicPr>
        <p:blipFill>
          <a:blip r:embed="rId2"/>
          <a:stretch>
            <a:fillRect/>
          </a:stretch>
        </p:blipFill>
        <p:spPr>
          <a:xfrm>
            <a:off x="1031395" y="643467"/>
            <a:ext cx="10129210" cy="5571066"/>
          </a:xfrm>
          <a:prstGeom prst="rect">
            <a:avLst/>
          </a:prstGeom>
        </p:spPr>
      </p:pic>
    </p:spTree>
    <p:extLst>
      <p:ext uri="{BB962C8B-B14F-4D97-AF65-F5344CB8AC3E}">
        <p14:creationId xmlns:p14="http://schemas.microsoft.com/office/powerpoint/2010/main" val="36739936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E7A6F0-5CD3-481E-B0F2-E7F99FE675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11290DF-4975-4FCD-8B8D-BBC86B8366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7F76851D-F9FA-5A44-AFBA-B1D0BDF392FF}"/>
              </a:ext>
            </a:extLst>
          </p:cNvPr>
          <p:cNvSpPr>
            <a:spLocks noGrp="1"/>
          </p:cNvSpPr>
          <p:nvPr>
            <p:ph type="title"/>
          </p:nvPr>
        </p:nvSpPr>
        <p:spPr>
          <a:xfrm>
            <a:off x="860612" y="1138228"/>
            <a:ext cx="3793685" cy="3858767"/>
          </a:xfrm>
        </p:spPr>
        <p:txBody>
          <a:bodyPr anchor="ctr">
            <a:normAutofit/>
          </a:bodyPr>
          <a:lstStyle/>
          <a:p>
            <a:r>
              <a:rPr lang="en-US" sz="3600"/>
              <a:t>Orthogonal matrix</a:t>
            </a:r>
          </a:p>
        </p:txBody>
      </p:sp>
      <p:grpSp>
        <p:nvGrpSpPr>
          <p:cNvPr id="12" name="Group 11">
            <a:extLst>
              <a:ext uri="{FF2B5EF4-FFF2-40B4-BE49-F238E27FC236}">
                <a16:creationId xmlns:a16="http://schemas.microsoft.com/office/drawing/2014/main" id="{357CA18A-A333-4DCB-842B-76827D2ECB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100021" y="638300"/>
            <a:ext cx="6409605" cy="4858625"/>
            <a:chOff x="7807230" y="2012810"/>
            <a:chExt cx="3251252" cy="3459865"/>
          </a:xfrm>
        </p:grpSpPr>
        <p:sp>
          <p:nvSpPr>
            <p:cNvPr id="13" name="Rectangle 12">
              <a:extLst>
                <a:ext uri="{FF2B5EF4-FFF2-40B4-BE49-F238E27FC236}">
                  <a16:creationId xmlns:a16="http://schemas.microsoft.com/office/drawing/2014/main" id="{6E785FC3-CE7B-46F8-8C7A-EBBF001ED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5069D9A-30C7-4159-880C-DD2BDC5100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9FE1511-6E1B-4F0E-8FF0-958527181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9891" y="973636"/>
            <a:ext cx="5769864" cy="4187952"/>
          </a:xfrm>
          <a:prstGeom prst="rect">
            <a:avLst/>
          </a:prstGeom>
          <a:solidFill>
            <a:srgbClr val="FFFFFF"/>
          </a:solidFill>
          <a:ln w="6350">
            <a:solidFill>
              <a:srgbClr val="DFD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B11ADD4-FC16-FA99-8C13-6CDD4D6074AD}"/>
              </a:ext>
            </a:extLst>
          </p:cNvPr>
          <p:cNvSpPr>
            <a:spLocks noGrp="1"/>
          </p:cNvSpPr>
          <p:nvPr>
            <p:ph idx="1"/>
          </p:nvPr>
        </p:nvSpPr>
        <p:spPr>
          <a:xfrm>
            <a:off x="5584483" y="1138228"/>
            <a:ext cx="5440680" cy="3858768"/>
          </a:xfrm>
        </p:spPr>
        <p:txBody>
          <a:bodyPr anchor="ctr">
            <a:normAutofit/>
          </a:bodyPr>
          <a:lstStyle/>
          <a:p>
            <a:r>
              <a:rPr lang="en-US">
                <a:solidFill>
                  <a:srgbClr val="000000"/>
                </a:solidFill>
                <a:ea typeface="+mn-lt"/>
                <a:cs typeface="+mn-lt"/>
              </a:rPr>
              <a:t>The matrix is said to be an orthogonal matrix if the product of a matrix and its transpose gives an identity value.  Before discussing it briefly, let us first know what matrices are. A matrix is a rectangular array of numbers which are arranged in rows and columns.</a:t>
            </a:r>
            <a:endParaRPr lang="en-US">
              <a:solidFill>
                <a:srgbClr val="000000"/>
              </a:solidFill>
            </a:endParaRPr>
          </a:p>
        </p:txBody>
      </p:sp>
      <p:pic>
        <p:nvPicPr>
          <p:cNvPr id="18" name="Picture 17">
            <a:extLst>
              <a:ext uri="{FF2B5EF4-FFF2-40B4-BE49-F238E27FC236}">
                <a16:creationId xmlns:a16="http://schemas.microsoft.com/office/drawing/2014/main" id="{025CEF6D-5E98-4B5C-A10F-7459C1EEF1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0" name="Straight Connector 19">
            <a:extLst>
              <a:ext uri="{FF2B5EF4-FFF2-40B4-BE49-F238E27FC236}">
                <a16:creationId xmlns:a16="http://schemas.microsoft.com/office/drawing/2014/main" id="{05C73161-1E4E-4E6A-91B2-E885CF8FFBA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34935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26EA133-4B07-2DDA-1582-A2D4F0344077}"/>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pic>
        <p:nvPicPr>
          <p:cNvPr id="3" name="Picture 3" descr="A picture containing diagram&#10;&#10;Description automatically generated">
            <a:extLst>
              <a:ext uri="{FF2B5EF4-FFF2-40B4-BE49-F238E27FC236}">
                <a16:creationId xmlns:a16="http://schemas.microsoft.com/office/drawing/2014/main" id="{63B85C11-195E-AA26-5624-92321D2FCE11}"/>
              </a:ext>
            </a:extLst>
          </p:cNvPr>
          <p:cNvPicPr>
            <a:picLocks noChangeAspect="1"/>
          </p:cNvPicPr>
          <p:nvPr/>
        </p:nvPicPr>
        <p:blipFill>
          <a:blip r:embed="rId2"/>
          <a:stretch>
            <a:fillRect/>
          </a:stretch>
        </p:blipFill>
        <p:spPr>
          <a:xfrm>
            <a:off x="2469312" y="616430"/>
            <a:ext cx="5556847" cy="4733744"/>
          </a:xfrm>
          <a:prstGeom prst="rect">
            <a:avLst/>
          </a:prstGeom>
        </p:spPr>
      </p:pic>
    </p:spTree>
    <p:extLst>
      <p:ext uri="{BB962C8B-B14F-4D97-AF65-F5344CB8AC3E}">
        <p14:creationId xmlns:p14="http://schemas.microsoft.com/office/powerpoint/2010/main" val="1999144274"/>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TF10001119</Template>
  <TotalTime>0</TotalTime>
  <Words>0</Words>
  <Application>Microsoft Office PowerPoint</Application>
  <PresentationFormat>Widescreen</PresentationFormat>
  <Paragraphs>0</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Gallery</vt:lpstr>
      <vt:lpstr>TYPES OF MATRICES</vt:lpstr>
      <vt:lpstr>DEFINITION OF MATRIX</vt:lpstr>
      <vt:lpstr>EQUALITY OF MATRICES</vt:lpstr>
      <vt:lpstr>PowerPoint Presentation</vt:lpstr>
      <vt:lpstr>Definition of equality of matrices</vt:lpstr>
      <vt:lpstr>Transpose of a matrix</vt:lpstr>
      <vt:lpstr>Symmetric and skew symmetric matrices</vt:lpstr>
      <vt:lpstr>PowerPoint Presentation</vt:lpstr>
      <vt:lpstr>PowerPoint Presentation</vt:lpstr>
      <vt:lpstr>SKEw hermition matrix</vt:lpstr>
      <vt:lpstr>What is a skew hermition matrix?</vt:lpstr>
      <vt:lpstr>PowerPoint Presentation</vt:lpstr>
      <vt:lpstr>PowerPoint Presentation</vt:lpstr>
      <vt:lpstr>Unitary matrix</vt:lpstr>
      <vt:lpstr>PowerPoint Presentation</vt:lpstr>
      <vt:lpstr>Orthogonal matrix</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juned shah</cp:lastModifiedBy>
  <cp:revision>121</cp:revision>
  <dcterms:created xsi:type="dcterms:W3CDTF">2022-06-12T07:50:35Z</dcterms:created>
  <dcterms:modified xsi:type="dcterms:W3CDTF">2022-06-20T09:39:19Z</dcterms:modified>
</cp:coreProperties>
</file>